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57" r:id="rId4"/>
    <p:sldId id="260" r:id="rId5"/>
    <p:sldId id="263" r:id="rId6"/>
    <p:sldId id="264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9890" autoAdjust="0"/>
  </p:normalViewPr>
  <p:slideViewPr>
    <p:cSldViewPr snapToGrid="0">
      <p:cViewPr varScale="1">
        <p:scale>
          <a:sx n="90" d="100"/>
          <a:sy n="90" d="100"/>
        </p:scale>
        <p:origin x="1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F83DF6-E72E-4EF2-B811-3DC0ABE5BCCD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9D64C-3DD9-4A8E-92A7-07B11B1476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81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09D64C-3DD9-4A8E-92A7-07B11B14760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002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2363C-977C-C263-9666-42C09B9CA7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BFEC76-C85E-7482-98F5-3D0CFB31BF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F6E088-593D-660B-A660-13E851AA7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4CD890-07F9-081E-51EE-D5993F468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2EF291-3BD8-BC64-2514-66DB8B4C0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426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AB4F3E-4BC4-691C-18E2-25668F512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04F5043-D9F8-1120-9B72-BB10C631B7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42827E-3080-4C17-530A-4909829EA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732E77-3B6C-982F-D057-4D8FC5813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5E7D6A-832D-9ED7-4E71-296B689B1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0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B40352B-79A8-FB95-217F-434A064A9A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EFFC20E-539C-421D-0067-DAD13F95B0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8C8424-17B6-E9C6-18B2-F71978EB6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D856E8-D037-666B-A85E-99B040D6F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0D2879-113E-2007-CED7-AF7DAAE0C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1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5D2152-33C6-E7C5-CF75-76CC8F9D8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99D10F-B861-4BE6-331B-5A23AD8C4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F31F03-CD31-75A6-89CE-6F65DED45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35B138-9E0D-63A9-35BF-8EE229D3E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606E35C-61BF-3000-701B-37682DF14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9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ECEA4A-D46D-EBFA-7508-70DC68DB6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D01A24-3198-9C77-93E9-DF5D2FF86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A5B394-E54A-D642-87EF-9AA5027B6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3CC41E-B352-F38A-CDDC-8446D7338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67894A-9A18-4085-90C5-F18A580B9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76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5F87A-27F9-FC19-6F18-94954AF276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AE2728-A09C-B86F-29E7-C8F0572A52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8177C4-7CDA-B239-D67E-CEFB139553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C1095E-6B20-B9BE-4E28-E86555079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46A905-12E9-C016-5DA0-57A67C1B0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FEE54D2-A240-23B0-7B9B-BDBEE6C7A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028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195F4D-32D4-A5B3-7A5C-CE290226B6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82F9E2-E233-5046-B65F-87B201C780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A78E30-3949-9CD6-3F4F-526EAE26F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0D808A-58FF-673E-B13D-5E782B6602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3F80FC-8A2A-6446-8C8A-3A4A755D9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75BB241-1810-F7DD-4DEA-0922D69E2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1D9A1DD-5E36-A2C5-FE3A-4F20927AC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0802B93-F2C9-582C-0EFE-DF9BFAB43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59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231D1-1055-BEBC-E78A-0F66C8A4E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C2D2953-BB0B-54E7-05BF-8AACAA74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F0E664E-E36E-F210-C43A-D599D3545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6852FD0-C076-0D9A-E9A6-010C0DB46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67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B61A697-733A-3E98-F134-23A8BE89B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238B65E-CB88-2ED7-8CEC-40061D1AE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BD079CD-88C1-2984-F4D0-D276A643A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64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A29D7E-E1E6-E197-FB76-FD93B17F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5C95F0-3C32-C58A-3619-EF760C50F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8868A9-1578-D57A-E55E-973E12C5D0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C63609F-1BAC-6CE3-5C75-F4FBF76E2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29E708-BF95-C00B-3572-2C0899D8B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9A8109-1DF0-D31F-0033-5207B42AA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13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81242A-B6D3-C6A8-F689-9EDA516B1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5CC30B0-C1AC-395B-8184-7711B24D1C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032458-B3B9-2D69-980A-B341E9D8F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7D1DEF9-4A35-740F-D741-6A119570C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C6A6E4-5382-1953-E473-C08C9C9BB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5599680-C694-9BE3-301E-9A608578C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712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4EF7C4-2610-A427-590D-3FE5FA9611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804782-2C80-7517-6FA2-E510ACE84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E0E828-EDF3-84B5-2588-2060BFBD0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70AD8-B237-4762-B4EB-DE2C02961FEB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E4B8717-A5D2-81C1-15CF-2AB7E8DB5E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F84747-EF11-A9C0-B0EA-1686D9C34B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7B5E1-172D-4FD3-A6F3-9AA464D2E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1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D97D13-D826-CAB5-CE38-2A50E9706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3980"/>
            <a:ext cx="10515600" cy="297058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1001 Кабинеты, отделения, подразделения.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0BF0E5BC-44A7-AB2B-4AB1-473C4570F0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7155071"/>
              </p:ext>
            </p:extLst>
          </p:nvPr>
        </p:nvGraphicFramePr>
        <p:xfrm>
          <a:off x="904973" y="782426"/>
          <a:ext cx="9710880" cy="21210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00198">
                  <a:extLst>
                    <a:ext uri="{9D8B030D-6E8A-4147-A177-3AD203B41FA5}">
                      <a16:colId xmlns:a16="http://schemas.microsoft.com/office/drawing/2014/main" val="2315962827"/>
                    </a:ext>
                  </a:extLst>
                </a:gridCol>
                <a:gridCol w="699183">
                  <a:extLst>
                    <a:ext uri="{9D8B030D-6E8A-4147-A177-3AD203B41FA5}">
                      <a16:colId xmlns:a16="http://schemas.microsoft.com/office/drawing/2014/main" val="2164785021"/>
                    </a:ext>
                  </a:extLst>
                </a:gridCol>
                <a:gridCol w="1194438">
                  <a:extLst>
                    <a:ext uri="{9D8B030D-6E8A-4147-A177-3AD203B41FA5}">
                      <a16:colId xmlns:a16="http://schemas.microsoft.com/office/drawing/2014/main" val="2557361192"/>
                    </a:ext>
                  </a:extLst>
                </a:gridCol>
                <a:gridCol w="1091504">
                  <a:extLst>
                    <a:ext uri="{9D8B030D-6E8A-4147-A177-3AD203B41FA5}">
                      <a16:colId xmlns:a16="http://schemas.microsoft.com/office/drawing/2014/main" val="1603322525"/>
                    </a:ext>
                  </a:extLst>
                </a:gridCol>
                <a:gridCol w="1425557">
                  <a:extLst>
                    <a:ext uri="{9D8B030D-6E8A-4147-A177-3AD203B41FA5}">
                      <a16:colId xmlns:a16="http://schemas.microsoft.com/office/drawing/2014/main" val="2666155406"/>
                    </a:ext>
                  </a:extLst>
                </a:gridCol>
              </a:tblGrid>
              <a:tr h="113871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№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(нет – 0,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Число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подразделений,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отделов,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34910877"/>
                  </a:ext>
                </a:extLst>
              </a:tr>
              <a:tr h="163719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5164576"/>
                  </a:ext>
                </a:extLst>
              </a:tr>
              <a:tr h="16371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Акушерско-гинекологические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959815"/>
                  </a:ext>
                </a:extLst>
              </a:tr>
              <a:tr h="16371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Аллергологические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36643263"/>
                  </a:ext>
                </a:extLst>
              </a:tr>
              <a:tr h="16371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Амбулатории (включая передвижные)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2627033"/>
                  </a:ext>
                </a:extLst>
              </a:tr>
              <a:tr h="16371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Аптеки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5592718"/>
                  </a:ext>
                </a:extLst>
              </a:tr>
              <a:tr h="16371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   из них изготавливающие лекарственные препараты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4.1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135933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6B045C2-F15B-2A60-2E04-213EDEBAD02B}"/>
              </a:ext>
            </a:extLst>
          </p:cNvPr>
          <p:cNvSpPr txBox="1"/>
          <p:nvPr/>
        </p:nvSpPr>
        <p:spPr>
          <a:xfrm>
            <a:off x="886731" y="3004844"/>
            <a:ext cx="1040029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1001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заполняется в том случае, если штатным расписанием предусмотрены: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должности врачей и (или) среднего медицинского персонала,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соответствующее оборудование, аппаратура,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выделенное помещение,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ведется установленный учет,  отчетность.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табл. 1001 не учитывается количество помещений. В данном случае кабинет - структурная единица.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Кабинеты, объединенные  по штатному расписанию в подразделение, отдел, отделение, показываются в графе 4, графа 5 при этом не заполняется.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объединенной медицинской организации все кабинеты входят в состав профильного отделения, по показывать это отделение в гр. 4 должна только головная медицинская организация.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имеются только необъединенные в отделения кабинеты, то сведения о них показываются в графе 5, при этом графа 4 не заполняется.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кабинеты показываются по состоянию на конец отчетного года, т.е. если отделение или кабинет закрыт, в соответствующей строке табл. 1001ставится 0, но в таблице по деятельности данного кабинета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указаны сведения о числе лиц и выполненных процедурах с начала года до даты закрытия.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655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AB6DA9-05BE-EF6D-241B-6CEB3A5FA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1001 Кабинеты, отделения, подразделения.</a:t>
            </a:r>
            <a:endParaRPr lang="ru-RU" sz="1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1FB9C7-5E7B-0B7E-6AE8-F09BEF24E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8661"/>
            <a:ext cx="10515600" cy="4858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117 – «Районные больницы центральные в составе медицинской организации» показывается как отделение (гр.4) и касается только Пошехонской ЦРБ в составе ГУЗ ЯО «Рыбинская больница №1».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Стр.41 «Медицинской профилактики» заполняется, только если заполнена табл. 4809.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отделение входят непрофильные кабинеты, то показывать и отделение (стр.4), и непрофильные кабинеты (стр.5).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Обращаем Ваше внимание!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изменении количества консультативно-диагностических центров для детей и взрослых ( стр. 030, 031) приложить подтверждающую пояснительную записку.</a:t>
            </a:r>
          </a:p>
        </p:txBody>
      </p:sp>
    </p:spTree>
    <p:extLst>
      <p:ext uri="{BB962C8B-B14F-4D97-AF65-F5344CB8AC3E}">
        <p14:creationId xmlns:p14="http://schemas.microsoft.com/office/powerpoint/2010/main" val="305018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109CC1-9D46-1C94-F70C-DFF46078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8302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1003  Передвижные подразделения и формы работы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7EF575D6-EE16-00DE-8FF7-2F1851E450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4142828"/>
              </p:ext>
            </p:extLst>
          </p:nvPr>
        </p:nvGraphicFramePr>
        <p:xfrm>
          <a:off x="838200" y="748146"/>
          <a:ext cx="9712326" cy="3919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6665">
                  <a:extLst>
                    <a:ext uri="{9D8B030D-6E8A-4147-A177-3AD203B41FA5}">
                      <a16:colId xmlns:a16="http://schemas.microsoft.com/office/drawing/2014/main" val="563036868"/>
                    </a:ext>
                  </a:extLst>
                </a:gridCol>
                <a:gridCol w="789170">
                  <a:extLst>
                    <a:ext uri="{9D8B030D-6E8A-4147-A177-3AD203B41FA5}">
                      <a16:colId xmlns:a16="http://schemas.microsoft.com/office/drawing/2014/main" val="3015091959"/>
                    </a:ext>
                  </a:extLst>
                </a:gridCol>
                <a:gridCol w="1471732">
                  <a:extLst>
                    <a:ext uri="{9D8B030D-6E8A-4147-A177-3AD203B41FA5}">
                      <a16:colId xmlns:a16="http://schemas.microsoft.com/office/drawing/2014/main" val="1922376722"/>
                    </a:ext>
                  </a:extLst>
                </a:gridCol>
                <a:gridCol w="1173371">
                  <a:extLst>
                    <a:ext uri="{9D8B030D-6E8A-4147-A177-3AD203B41FA5}">
                      <a16:colId xmlns:a16="http://schemas.microsoft.com/office/drawing/2014/main" val="1828295431"/>
                    </a:ext>
                  </a:extLst>
                </a:gridCol>
                <a:gridCol w="1373432">
                  <a:extLst>
                    <a:ext uri="{9D8B030D-6E8A-4147-A177-3AD203B41FA5}">
                      <a16:colId xmlns:a16="http://schemas.microsoft.com/office/drawing/2014/main" val="568408500"/>
                    </a:ext>
                  </a:extLst>
                </a:gridCol>
                <a:gridCol w="1567956">
                  <a:extLst>
                    <a:ext uri="{9D8B030D-6E8A-4147-A177-3AD203B41FA5}">
                      <a16:colId xmlns:a16="http://schemas.microsoft.com/office/drawing/2014/main" val="3554124390"/>
                    </a:ext>
                  </a:extLst>
                </a:gridCol>
              </a:tblGrid>
              <a:tr h="74664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 dirty="0">
                          <a:effectLst/>
                        </a:rPr>
                        <a:t>Наименование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№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Наличие подразделений 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и форм работы 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(нет – 0, 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Число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подразделений, установок, бригад,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Число выездов,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Число пациентов, принятых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при выездах, чел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23081234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45997110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Врачебные амбулатории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3904333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Мобильные стоматологические кабинеты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3287535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Флюорографические установки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7583197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Лаборатории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5228310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Врачебные бригады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8262675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            и</a:t>
                      </a:r>
                      <a:r>
                        <a:rPr lang="en-US" sz="1000">
                          <a:effectLst/>
                        </a:rPr>
                        <a:t>з </a:t>
                      </a:r>
                      <a:r>
                        <a:rPr lang="ru-RU" sz="1000">
                          <a:effectLst/>
                        </a:rPr>
                        <a:t>них психиатрические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9202514"/>
                  </a:ext>
                </a:extLst>
              </a:tr>
              <a:tr h="3733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Отделения  выездной патронажной паллиативной медицинской помощи взрослым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21338686"/>
                  </a:ext>
                </a:extLst>
              </a:tr>
              <a:tr h="373323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 dirty="0">
                          <a:effectLst/>
                        </a:rPr>
                        <a:t>Отделения  выездной патронажной паллиативной медицинской помощи детям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9706980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Фельдшерско-акушерские пункты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6542531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Фельдшерские пункты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2101218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Маммографические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2799272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Мобильные медицинские бригады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89126815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Мобильные медицинские комплексы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3800089"/>
                  </a:ext>
                </a:extLst>
              </a:tr>
              <a:tr h="18666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Передвижной флюорограф-маммограф (флюмамм)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0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075095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1FDA6C4-0D03-7318-30CC-4AB5B31F8EAF}"/>
              </a:ext>
            </a:extLst>
          </p:cNvPr>
          <p:cNvSpPr txBox="1"/>
          <p:nvPr/>
        </p:nvSpPr>
        <p:spPr>
          <a:xfrm>
            <a:off x="838200" y="5051065"/>
            <a:ext cx="107190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Врачебные бригады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организуются главным врачом медицинской организации на функциональной основе. Состав врачебных бригад определяется потребностью и может меняться.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Мобильная медицинская бригада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(ММБ) организуется в структуре медицинской организации, оказывающей первичную медико-санитарную помощь.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11 указываются ММБ, не оснащенные мобильным медицинским комплексом, но оснащенные иным транспортным средством.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12 указываются ММБ, оснащенные мобильным медицинским комплексом (обязательное требование ММБ мобильным медицинским комплексом исключено – приказ МЗ РФ от 14.04.2025 г. № 202н).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23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3682BD-C614-17AD-FEE4-B97D99CEF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1003  Передвижные подразделения и формы работы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954A7A-DCB2-8E57-8922-E0AD1D453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198" y="1405288"/>
            <a:ext cx="10631905" cy="4896803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 учитывается один раз в рамках одного выезда.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строкам 6, 7  графы 5, 6 равны, т.е. число выездов патронажной паллиативной медицинской помощи взрослым и детям = числу принятых пациентов.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119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938355-15F8-9CDB-1DC5-27387A54B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2600  Диспансерное наблюдение за ветеранами ВОВ, боевых действий, военной службы и инвалидами ВОВ, боевых действий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DFCD73-D31D-61E4-294E-717847970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5-ФЗ «О ветеранах»  (последняя редакция 08.08.2024 г.) регламентирует, кого следует показывать в этой таблице: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Ветераны ВОВ - статья 2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Инвалиды ВОВ – статья 4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Ветераны боевых действий - статья 3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Инвалиды боевых действий – статья 4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Ветераны военной службы – статья 5.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Обратите внимание!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ветераны ВОВ и инвалиды ВОВ  должны пройти профилактический медицинский осмотр или  диспансеризацию, если прошли не все, предоставить пояснительную записку с указанием количества пациентов и причин непрохождения.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42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7B2F4-959B-9398-AF49-C88F48EC95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9902" y="365125"/>
            <a:ext cx="10323897" cy="39527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раздел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«Работа диагностических отделений (кабинетов)»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BE5686-9857-B19E-7D58-75EC94E3B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9902" y="1270535"/>
            <a:ext cx="10323898" cy="4906428"/>
          </a:xfrm>
        </p:spPr>
        <p:txBody>
          <a:bodyPr/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разделе отражается работа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отделениях (кабинетах)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медицинской организации. Отражается </a:t>
            </a:r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объем.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табл. 5111 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Рентгенохирургия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рентгеноэндоваскулярные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диагностика и лечение 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Стр. 21 (в прочих органах и системах) – необходимо расшифровать при наличии информации в ней.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Табл. 5114 Рентгенологические профилактические обследования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Рентгенограммы, выполненные на цифровых рентгеновских аппаратах (не флюорографы), указывать в стр. 1 (без расшифровки).          В строке 1.2 указывать сведения о цифровых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флюорограммах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т.ч. передвижных (стр.1.2.1).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958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C2B7D3-E4E7-2002-2B13-2D09D645C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5117  Аппараты и оборудование для лучевой диагностики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783236DE-D51F-913F-70A4-C918EA02A8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579489"/>
              </p:ext>
            </p:extLst>
          </p:nvPr>
        </p:nvGraphicFramePr>
        <p:xfrm>
          <a:off x="1126157" y="1309037"/>
          <a:ext cx="10008571" cy="20074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41557">
                  <a:extLst>
                    <a:ext uri="{9D8B030D-6E8A-4147-A177-3AD203B41FA5}">
                      <a16:colId xmlns:a16="http://schemas.microsoft.com/office/drawing/2014/main" val="2145261042"/>
                    </a:ext>
                  </a:extLst>
                </a:gridCol>
                <a:gridCol w="504824">
                  <a:extLst>
                    <a:ext uri="{9D8B030D-6E8A-4147-A177-3AD203B41FA5}">
                      <a16:colId xmlns:a16="http://schemas.microsoft.com/office/drawing/2014/main" val="1220359916"/>
                    </a:ext>
                  </a:extLst>
                </a:gridCol>
                <a:gridCol w="757829">
                  <a:extLst>
                    <a:ext uri="{9D8B030D-6E8A-4147-A177-3AD203B41FA5}">
                      <a16:colId xmlns:a16="http://schemas.microsoft.com/office/drawing/2014/main" val="1611741829"/>
                    </a:ext>
                  </a:extLst>
                </a:gridCol>
                <a:gridCol w="1006677">
                  <a:extLst>
                    <a:ext uri="{9D8B030D-6E8A-4147-A177-3AD203B41FA5}">
                      <a16:colId xmlns:a16="http://schemas.microsoft.com/office/drawing/2014/main" val="1513523764"/>
                    </a:ext>
                  </a:extLst>
                </a:gridCol>
                <a:gridCol w="1006677">
                  <a:extLst>
                    <a:ext uri="{9D8B030D-6E8A-4147-A177-3AD203B41FA5}">
                      <a16:colId xmlns:a16="http://schemas.microsoft.com/office/drawing/2014/main" val="897633306"/>
                    </a:ext>
                  </a:extLst>
                </a:gridCol>
                <a:gridCol w="1006677">
                  <a:extLst>
                    <a:ext uri="{9D8B030D-6E8A-4147-A177-3AD203B41FA5}">
                      <a16:colId xmlns:a16="http://schemas.microsoft.com/office/drawing/2014/main" val="4195088789"/>
                    </a:ext>
                  </a:extLst>
                </a:gridCol>
                <a:gridCol w="842165">
                  <a:extLst>
                    <a:ext uri="{9D8B030D-6E8A-4147-A177-3AD203B41FA5}">
                      <a16:colId xmlns:a16="http://schemas.microsoft.com/office/drawing/2014/main" val="4013223340"/>
                    </a:ext>
                  </a:extLst>
                </a:gridCol>
                <a:gridCol w="842165">
                  <a:extLst>
                    <a:ext uri="{9D8B030D-6E8A-4147-A177-3AD203B41FA5}">
                      <a16:colId xmlns:a16="http://schemas.microsoft.com/office/drawing/2014/main" val="660992923"/>
                    </a:ext>
                  </a:extLst>
                </a:gridCol>
              </a:tblGrid>
              <a:tr h="178670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№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Число аппаратов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и оборудова-ния,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из них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9419265"/>
                  </a:ext>
                </a:extLst>
              </a:tr>
              <a:tr h="15567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в подразделениях, оказывающих медицинскую помощь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в амбулаторных условиях 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(из гр. 3)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действую-щих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(из гр. 3)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в подразделениях, оказывающих медицинскую помощь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в амбулаторных условиях (из гр. 5)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со сроком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эксплуатации свыше 10 лет (из гр. 3)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в подразделениях, оказывающих медицинскую помощь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в амбулаторных условиях 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(из гр. 7)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6870304"/>
                  </a:ext>
                </a:extLst>
              </a:tr>
              <a:tr h="14152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21032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B552C20-8241-04FE-D559-D47AE4638BD3}"/>
              </a:ext>
            </a:extLst>
          </p:cNvPr>
          <p:cNvSpPr txBox="1"/>
          <p:nvPr/>
        </p:nvSpPr>
        <p:spPr>
          <a:xfrm>
            <a:off x="1195235" y="3541494"/>
            <a:ext cx="1000857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Действующее оборудование для таб. 5117, 5118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это оборудование, которое находится в исправном состоянии и готово к работе, даже если оно временно не задействовано. Оно поддерживается в готовности к эксплуатации, регулярно проходит профилактику и техническое обслуживание.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Недействующее оборудование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сломан (оборудование вышло из строя и требует ремонта либо замены деталей.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этапе списания.</a:t>
            </a:r>
          </a:p>
          <a:p>
            <a:pPr marL="342900" indent="-342900">
              <a:buAutoNum type="arabicPeriod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ремонте.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Эксплуатируемое оборудование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это оборудование, которое активно применяется в лечебном процессе, выполняя свою функцию. Т.е. это именно та техника, которая постоянно задействована.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табл. 5117, 5118 появилась новая графа 6.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6 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&lt;=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гр.5 и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&lt;=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гр.4 по всем строкам, где нет «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/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Передвижной флюорограф-маммограф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фдюмамм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(из табл.1003) указывается в этой таблице в строке 2, и из них в строке 2.2, как рентгенологические комплексы универсальные на 2 рабочих места.</a:t>
            </a: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B901FE65-30C7-4151-A30E-1DB0A66DB75C}"/>
              </a:ext>
            </a:extLst>
          </p:cNvPr>
          <p:cNvCxnSpPr/>
          <p:nvPr/>
        </p:nvCxnSpPr>
        <p:spPr>
          <a:xfrm flipV="1">
            <a:off x="4745027" y="3214592"/>
            <a:ext cx="4014360" cy="2608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966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E535C7-63FB-8D53-0B86-14E3C5A78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15912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табл. 8000 Техническое состояние зданий</a:t>
            </a:r>
            <a:endParaRPr lang="ru-RU" sz="1800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36DE0A64-B256-2D72-C19F-9B097D0179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951058"/>
              </p:ext>
            </p:extLst>
          </p:nvPr>
        </p:nvGraphicFramePr>
        <p:xfrm>
          <a:off x="838199" y="760397"/>
          <a:ext cx="10076850" cy="313783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906259">
                  <a:extLst>
                    <a:ext uri="{9D8B030D-6E8A-4147-A177-3AD203B41FA5}">
                      <a16:colId xmlns:a16="http://schemas.microsoft.com/office/drawing/2014/main" val="2714499400"/>
                    </a:ext>
                  </a:extLst>
                </a:gridCol>
                <a:gridCol w="583340">
                  <a:extLst>
                    <a:ext uri="{9D8B030D-6E8A-4147-A177-3AD203B41FA5}">
                      <a16:colId xmlns:a16="http://schemas.microsoft.com/office/drawing/2014/main" val="2994153075"/>
                    </a:ext>
                  </a:extLst>
                </a:gridCol>
                <a:gridCol w="868927">
                  <a:extLst>
                    <a:ext uri="{9D8B030D-6E8A-4147-A177-3AD203B41FA5}">
                      <a16:colId xmlns:a16="http://schemas.microsoft.com/office/drawing/2014/main" val="447318418"/>
                    </a:ext>
                  </a:extLst>
                </a:gridCol>
                <a:gridCol w="817058">
                  <a:extLst>
                    <a:ext uri="{9D8B030D-6E8A-4147-A177-3AD203B41FA5}">
                      <a16:colId xmlns:a16="http://schemas.microsoft.com/office/drawing/2014/main" val="3071790111"/>
                    </a:ext>
                  </a:extLst>
                </a:gridCol>
                <a:gridCol w="817058">
                  <a:extLst>
                    <a:ext uri="{9D8B030D-6E8A-4147-A177-3AD203B41FA5}">
                      <a16:colId xmlns:a16="http://schemas.microsoft.com/office/drawing/2014/main" val="2036855329"/>
                    </a:ext>
                  </a:extLst>
                </a:gridCol>
                <a:gridCol w="817058">
                  <a:extLst>
                    <a:ext uri="{9D8B030D-6E8A-4147-A177-3AD203B41FA5}">
                      <a16:colId xmlns:a16="http://schemas.microsoft.com/office/drawing/2014/main" val="2751887326"/>
                    </a:ext>
                  </a:extLst>
                </a:gridCol>
                <a:gridCol w="907986">
                  <a:extLst>
                    <a:ext uri="{9D8B030D-6E8A-4147-A177-3AD203B41FA5}">
                      <a16:colId xmlns:a16="http://schemas.microsoft.com/office/drawing/2014/main" val="3916157697"/>
                    </a:ext>
                  </a:extLst>
                </a:gridCol>
                <a:gridCol w="635206">
                  <a:extLst>
                    <a:ext uri="{9D8B030D-6E8A-4147-A177-3AD203B41FA5}">
                      <a16:colId xmlns:a16="http://schemas.microsoft.com/office/drawing/2014/main" val="382719857"/>
                    </a:ext>
                  </a:extLst>
                </a:gridCol>
                <a:gridCol w="907986">
                  <a:extLst>
                    <a:ext uri="{9D8B030D-6E8A-4147-A177-3AD203B41FA5}">
                      <a16:colId xmlns:a16="http://schemas.microsoft.com/office/drawing/2014/main" val="2496987611"/>
                    </a:ext>
                  </a:extLst>
                </a:gridCol>
                <a:gridCol w="907986">
                  <a:extLst>
                    <a:ext uri="{9D8B030D-6E8A-4147-A177-3AD203B41FA5}">
                      <a16:colId xmlns:a16="http://schemas.microsoft.com/office/drawing/2014/main" val="1596795003"/>
                    </a:ext>
                  </a:extLst>
                </a:gridCol>
                <a:gridCol w="907986">
                  <a:extLst>
                    <a:ext uri="{9D8B030D-6E8A-4147-A177-3AD203B41FA5}">
                      <a16:colId xmlns:a16="http://schemas.microsoft.com/office/drawing/2014/main" val="1898077165"/>
                    </a:ext>
                  </a:extLst>
                </a:gridCol>
              </a:tblGrid>
              <a:tr h="224471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Названия 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подразделений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№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строки.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Число зданий</a:t>
                      </a:r>
                      <a:r>
                        <a:rPr lang="en-US" sz="1000">
                          <a:effectLst/>
                        </a:rPr>
                        <a:t>,</a:t>
                      </a:r>
                      <a:r>
                        <a:rPr lang="ru-RU" sz="1000">
                          <a:effectLst/>
                        </a:rPr>
                        <a:t> ед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Общая площадь зданий, м</a:t>
                      </a:r>
                      <a:r>
                        <a:rPr lang="ru-RU" sz="1000" baseline="300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7804258"/>
                  </a:ext>
                </a:extLst>
              </a:tr>
              <a:tr h="2115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Всего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из них (из гр. 3):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из них находящихся                 в аварийном состоянии,               или требующих сноса, реконструк-ции и капитального ремонта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66569777"/>
                  </a:ext>
                </a:extLst>
              </a:tr>
              <a:tr h="135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находятся           в аварийном состоянии, требует сноса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требуют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реконструк</a:t>
                      </a:r>
                      <a:r>
                        <a:rPr lang="en-US" sz="1000">
                          <a:effectLst/>
                        </a:rPr>
                        <a:t>-</a:t>
                      </a:r>
                      <a:r>
                        <a:rPr lang="ru-RU" sz="1000">
                          <a:effectLst/>
                        </a:rPr>
                        <a:t>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требуют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капитально</a:t>
                      </a:r>
                      <a:r>
                        <a:rPr lang="en-US" sz="1000">
                          <a:effectLst/>
                        </a:rPr>
                        <a:t>-</a:t>
                      </a:r>
                      <a:r>
                        <a:rPr lang="ru-RU" sz="1000">
                          <a:effectLst/>
                        </a:rPr>
                        <a:t>го ремонта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находятся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из гр.3 имеют потребность в проведении сноса, реконструкции и капитального ремонта, всего 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780" marR="177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7501600"/>
                  </a:ext>
                </a:extLst>
              </a:tr>
              <a:tr h="1442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в приспо-соблен-ных помеще-ниях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1000">
                          <a:effectLst/>
                        </a:rPr>
                        <a:t>в арендо-ванных помещени-ях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26235"/>
                  </a:ext>
                </a:extLst>
              </a:tr>
              <a:tr h="146481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buNone/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8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8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7787658"/>
                  </a:ext>
                </a:extLst>
              </a:tr>
              <a:tr h="6510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Подразделения, оказывающие медицинскую помощь                                   в амбулаторных условиях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9831985"/>
                  </a:ext>
                </a:extLst>
              </a:tr>
              <a:tr h="32551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000">
                          <a:effectLst/>
                        </a:rPr>
                        <a:t>   в том числе врачебные амбулатории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000">
                          <a:effectLst/>
                        </a:rPr>
                        <a:t>1.1</a:t>
                      </a:r>
                      <a:endParaRPr lang="ru-RU" sz="8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598444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4092A17-F060-9180-21CA-01E67AFB4C2C}"/>
              </a:ext>
            </a:extLst>
          </p:cNvPr>
          <p:cNvSpPr txBox="1"/>
          <p:nvPr/>
        </p:nvSpPr>
        <p:spPr>
          <a:xfrm>
            <a:off x="539015" y="4338083"/>
            <a:ext cx="1136944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новая графа 9: Указываются здания, по результатам осмотра которых руководителем медицинской организации подготовлен документ (акт осмотра или служебная записка) с описанием выявленных дефектов, выводов о неудовлетворительном состоянии здания, и проводится комплексное обследование технического состояния здания «Уполномоченной организацией».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информации по графе 9 обязательно предоставить подтверждающую пояснительную записку с указанием количества зданий, подписанную руководителем органа исполнительной власти в сфере охраны здоровья субъекта РФ.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по гр.9 не входят в графу 11.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Графы 10, 11 заполняются с одним знаком после запятой.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ФАПов, врачебных амбулаторий, офисов врачей общей практики и домовых хозяйств необходимо сверить с мониторингом, который необходимо заполнить до 01.01.2025 г. в программе ПАРУС (Мониторинги-Статистические-ФАП,ВА,ДХ,ВОП).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Заполнить данный мониторинг должны не только ЦРБ, но и те городские МО, в составе которых есть указанные структурные подразделения.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36C2D4AD-823B-3A06-C5BE-B9DC7D35C75A}"/>
              </a:ext>
            </a:extLst>
          </p:cNvPr>
          <p:cNvCxnSpPr/>
          <p:nvPr/>
        </p:nvCxnSpPr>
        <p:spPr>
          <a:xfrm flipV="1">
            <a:off x="2877954" y="2608446"/>
            <a:ext cx="5698155" cy="1645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00979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2173</TotalTime>
  <Words>1443</Words>
  <Application>Microsoft Office PowerPoint</Application>
  <PresentationFormat>Широкоэкранный</PresentationFormat>
  <Paragraphs>270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Tahoma</vt:lpstr>
      <vt:lpstr>Times New Roman</vt:lpstr>
      <vt:lpstr>Тема Office</vt:lpstr>
      <vt:lpstr>Форма 30 табл. 1001 Кабинеты, отделения, подразделения.</vt:lpstr>
      <vt:lpstr>Форма 30 табл. 1001 Кабинеты, отделения, подразделения.</vt:lpstr>
      <vt:lpstr>Форма 30 табл. 1003  Передвижные подразделения и формы работы</vt:lpstr>
      <vt:lpstr>Форма 30 табл. 1003  Передвижные подразделения и формы работы</vt:lpstr>
      <vt:lpstr>Форма 30 табл. 2600  Диспансерное наблюдение за ветеранами ВОВ, боевых действий, военной службы и инвалидами ВОВ, боевых действий</vt:lpstr>
      <vt:lpstr>Форма 30 раздел VI «Работа диагностических отделений (кабинетов)»</vt:lpstr>
      <vt:lpstr>Форма 30 табл. 5117  Аппараты и оборудование для лучевой диагностики</vt:lpstr>
      <vt:lpstr>Форма 30 табл. 8000 Техническое состояние зданий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Пушкина О.А.</dc:creator>
  <cp:lastModifiedBy>Пушкина О.А.</cp:lastModifiedBy>
  <cp:revision>11</cp:revision>
  <dcterms:created xsi:type="dcterms:W3CDTF">2025-12-03T12:58:43Z</dcterms:created>
  <dcterms:modified xsi:type="dcterms:W3CDTF">2025-12-15T08:16:33Z</dcterms:modified>
</cp:coreProperties>
</file>